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3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3.png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3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BSI/AppData/Local/Temp/figmazip/slide_f824a6f77085ab31\datas\氛围图-12002&amp;7138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7442201" y="0"/>
            <a:ext cx="4749165" cy="6858000"/>
          </a:xfrm>
          <a:custGeom>
            <a:avLst/>
            <a:gdLst>
              <a:gd name="connisteX0" fmla="*/ 3411096 w 4749795"/>
              <a:gd name="connsiteY0" fmla="*/ 6858000 h 6858000"/>
              <a:gd name="connisteX1" fmla="*/ 71798 w 4749795"/>
              <a:gd name="connsiteY1" fmla="*/ 2889741 h 6858000"/>
              <a:gd name="connisteX2" fmla="*/ 73499 w 4749795"/>
              <a:gd name="connsiteY2" fmla="*/ 2493788 h 6858000"/>
              <a:gd name="connisteX3" fmla="*/ 2209126 w 4749795"/>
              <a:gd name="connsiteY3" fmla="*/ 0 h 6858000"/>
              <a:gd name="connisteX4" fmla="*/ 4749795 w 4749795"/>
              <a:gd name="connsiteY4" fmla="*/ 0 h 6858000"/>
              <a:gd name="connisteX5" fmla="*/ 4749795 w 4749795"/>
              <a:gd name="connsiteY5" fmla="*/ 765599 h 6858000"/>
              <a:gd name="connisteX6" fmla="*/ 3269830 w 4749795"/>
              <a:gd name="connsiteY6" fmla="*/ 2493788 h 6858000"/>
              <a:gd name="connisteX7" fmla="*/ 3268120 w 4749795"/>
              <a:gd name="connsiteY7" fmla="*/ 2889741 h 6858000"/>
              <a:gd name="connisteX8" fmla="*/ 4749795 w 4749795"/>
              <a:gd name="connsiteY8" fmla="*/ 4650501 h 6858000"/>
              <a:gd name="connisteX9" fmla="*/ 4749795 w 4749795"/>
              <a:gd name="connsiteY9" fmla="*/ 6858000 h 6858000"/>
              <a:gd name="connisteX10" fmla="*/ 3411096 w 4749795"/>
              <a:gd name="connsiteY10" fmla="*/ 685800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4749796" h="6858000">
                <a:moveTo>
                  <a:pt x="3411096" y="6858000"/>
                </a:moveTo>
                <a:lnTo>
                  <a:pt x="71799" y="2889742"/>
                </a:lnTo>
                <a:cubicBezTo>
                  <a:pt x="-24570" y="2775213"/>
                  <a:pt x="-23848" y="2607466"/>
                  <a:pt x="73499" y="2493788"/>
                </a:cubicBezTo>
                <a:lnTo>
                  <a:pt x="2209126" y="0"/>
                </a:lnTo>
                <a:lnTo>
                  <a:pt x="4749796" y="0"/>
                </a:lnTo>
                <a:lnTo>
                  <a:pt x="4749796" y="765600"/>
                </a:lnTo>
                <a:lnTo>
                  <a:pt x="3269830" y="2493788"/>
                </a:lnTo>
                <a:cubicBezTo>
                  <a:pt x="3172474" y="2607466"/>
                  <a:pt x="3171752" y="2775213"/>
                  <a:pt x="3268120" y="2889742"/>
                </a:cubicBezTo>
                <a:lnTo>
                  <a:pt x="4749796" y="4650501"/>
                </a:lnTo>
                <a:lnTo>
                  <a:pt x="4749796" y="6858000"/>
                </a:lnTo>
                <a:lnTo>
                  <a:pt x="3411096" y="68580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>
            <p:custDataLst>
              <p:tags r:id="rId6"/>
            </p:custDataLst>
          </p:nvPr>
        </p:nvSpPr>
        <p:spPr>
          <a:xfrm>
            <a:off x="3811338" y="2730499"/>
            <a:ext cx="5362575" cy="4128135"/>
          </a:xfrm>
          <a:custGeom>
            <a:avLst/>
            <a:gdLst>
              <a:gd name="connisteX0" fmla="*/ 4352287 w 5362635"/>
              <a:gd name="connsiteY0" fmla="*/ 4127501 h 4127501"/>
              <a:gd name="connisteX1" fmla="*/ 1151887 w 5362635"/>
              <a:gd name="connsiteY1" fmla="*/ 4127501 h 4127501"/>
              <a:gd name="connisteX2" fmla="*/ 2088645 w 5362635"/>
              <a:gd name="connsiteY2" fmla="*/ 3037069 h 4127501"/>
              <a:gd name="connisteX3" fmla="*/ 2088645 w 5362635"/>
              <a:gd name="connsiteY3" fmla="*/ 2639836 h 4127501"/>
              <a:gd name="connisteX4" fmla="*/ 37097 w 5362635"/>
              <a:gd name="connsiteY4" fmla="*/ 251706 h 4127501"/>
              <a:gd name="connisteX5" fmla="*/ 152695 w 5362635"/>
              <a:gd name="connsiteY5" fmla="*/ 0 h 4127501"/>
              <a:gd name="connisteX6" fmla="*/ 2881274 w 5362635"/>
              <a:gd name="connsiteY6" fmla="*/ 0 h 4127501"/>
              <a:gd name="connisteX7" fmla="*/ 3112480 w 5362635"/>
              <a:gd name="connsiteY7" fmla="*/ 106180 h 4127501"/>
              <a:gd name="connisteX8" fmla="*/ 5289045 w 5362635"/>
              <a:gd name="connsiteY8" fmla="*/ 2639836 h 4127501"/>
              <a:gd name="connisteX9" fmla="*/ 5289045 w 5362635"/>
              <a:gd name="connsiteY9" fmla="*/ 3037069 h 4127501"/>
              <a:gd name="connisteX10" fmla="*/ 4352287 w 5362635"/>
              <a:gd name="connsiteY10" fmla="*/ 4127501 h 41275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5362636" h="4127501">
                <a:moveTo>
                  <a:pt x="4352288" y="4127501"/>
                </a:moveTo>
                <a:lnTo>
                  <a:pt x="1151888" y="4127501"/>
                </a:lnTo>
                <a:lnTo>
                  <a:pt x="2088645" y="3037070"/>
                </a:lnTo>
                <a:cubicBezTo>
                  <a:pt x="2186760" y="2922843"/>
                  <a:pt x="2186760" y="2754054"/>
                  <a:pt x="2088645" y="2639836"/>
                </a:cubicBezTo>
                <a:lnTo>
                  <a:pt x="37097" y="251707"/>
                </a:lnTo>
                <a:cubicBezTo>
                  <a:pt x="-47805" y="152888"/>
                  <a:pt x="22412" y="0"/>
                  <a:pt x="152696" y="0"/>
                </a:cubicBezTo>
                <a:lnTo>
                  <a:pt x="2881274" y="0"/>
                </a:lnTo>
                <a:cubicBezTo>
                  <a:pt x="2970136" y="0"/>
                  <a:pt x="3054581" y="38780"/>
                  <a:pt x="3112480" y="106180"/>
                </a:cubicBezTo>
                <a:lnTo>
                  <a:pt x="5289045" y="2639836"/>
                </a:lnTo>
                <a:cubicBezTo>
                  <a:pt x="5387160" y="2754054"/>
                  <a:pt x="5387160" y="2922843"/>
                  <a:pt x="5289045" y="3037070"/>
                </a:cubicBezTo>
                <a:lnTo>
                  <a:pt x="4352288" y="412750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10"/>
            </p:custDataLst>
          </p:nvPr>
        </p:nvSpPr>
        <p:spPr>
          <a:xfrm rot="10800000" flipV="1">
            <a:off x="805458" y="763030"/>
            <a:ext cx="182880" cy="254000"/>
          </a:xfrm>
          <a:custGeom>
            <a:avLst/>
            <a:gdLst>
              <a:gd name="connisteX0" fmla="*/ 105018 w 182697"/>
              <a:gd name="connsiteY0" fmla="*/ 4754 h 254002"/>
              <a:gd name="connisteX1" fmla="*/ 115360 w 182697"/>
              <a:gd name="connsiteY1" fmla="*/ 0 h 254002"/>
              <a:gd name="connisteX2" fmla="*/ 167856 w 182697"/>
              <a:gd name="connsiteY2" fmla="*/ 0 h 254002"/>
              <a:gd name="connisteX3" fmla="*/ 173022 w 182697"/>
              <a:gd name="connsiteY3" fmla="*/ 11265 h 254002"/>
              <a:gd name="connisteX4" fmla="*/ 81235 w 182697"/>
              <a:gd name="connsiteY4" fmla="*/ 118113 h 254002"/>
              <a:gd name="connisteX5" fmla="*/ 81235 w 182697"/>
              <a:gd name="connsiteY5" fmla="*/ 135888 h 254002"/>
              <a:gd name="connisteX6" fmla="*/ 173022 w 182697"/>
              <a:gd name="connsiteY6" fmla="*/ 242736 h 254002"/>
              <a:gd name="connisteX7" fmla="*/ 167856 w 182697"/>
              <a:gd name="connsiteY7" fmla="*/ 254002 h 254002"/>
              <a:gd name="connisteX8" fmla="*/ 115360 w 182697"/>
              <a:gd name="connsiteY8" fmla="*/ 254002 h 254002"/>
              <a:gd name="connisteX9" fmla="*/ 105018 w 182697"/>
              <a:gd name="connsiteY9" fmla="*/ 249247 h 254002"/>
              <a:gd name="connisteX10" fmla="*/ 7635 w 182697"/>
              <a:gd name="connsiteY10" fmla="*/ 135888 h 254002"/>
              <a:gd name="connisteX11" fmla="*/ 7635 w 182697"/>
              <a:gd name="connsiteY11" fmla="*/ 118113 h 254002"/>
              <a:gd name="connisteX12" fmla="*/ 105018 w 182697"/>
              <a:gd name="connsiteY12" fmla="*/ 4754 h 2540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pathLst>
              <a:path w="182697" h="254002">
                <a:moveTo>
                  <a:pt x="105019" y="4755"/>
                </a:moveTo>
                <a:cubicBezTo>
                  <a:pt x="107607" y="1737"/>
                  <a:pt x="111392" y="0"/>
                  <a:pt x="115361" y="0"/>
                </a:cubicBezTo>
                <a:lnTo>
                  <a:pt x="167856" y="0"/>
                </a:lnTo>
                <a:cubicBezTo>
                  <a:pt x="173681" y="0"/>
                  <a:pt x="176827" y="6840"/>
                  <a:pt x="173023" y="11265"/>
                </a:cubicBezTo>
                <a:lnTo>
                  <a:pt x="81235" y="118113"/>
                </a:lnTo>
                <a:cubicBezTo>
                  <a:pt x="76846" y="123225"/>
                  <a:pt x="76846" y="130777"/>
                  <a:pt x="81235" y="135889"/>
                </a:cubicBezTo>
                <a:lnTo>
                  <a:pt x="173023" y="242737"/>
                </a:lnTo>
                <a:cubicBezTo>
                  <a:pt x="176818" y="247162"/>
                  <a:pt x="173681" y="254002"/>
                  <a:pt x="167856" y="254002"/>
                </a:cubicBezTo>
                <a:lnTo>
                  <a:pt x="115361" y="254002"/>
                </a:lnTo>
                <a:cubicBezTo>
                  <a:pt x="111392" y="254002"/>
                  <a:pt x="107607" y="252265"/>
                  <a:pt x="105019" y="249247"/>
                </a:cubicBezTo>
                <a:lnTo>
                  <a:pt x="7635" y="135889"/>
                </a:lnTo>
                <a:cubicBezTo>
                  <a:pt x="3246" y="130777"/>
                  <a:pt x="3246" y="123225"/>
                  <a:pt x="7635" y="118113"/>
                </a:cubicBezTo>
                <a:lnTo>
                  <a:pt x="105019" y="4755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761997" y="2374898"/>
            <a:ext cx="7010403" cy="2095503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总结汇报&amp;工作计划职场通用模板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761997" y="4876797"/>
            <a:ext cx="7378696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DESIGN BY WPS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5" hasCustomPrompt="1"/>
            <p:custDataLst>
              <p:tags r:id="rId13"/>
            </p:custDataLst>
          </p:nvPr>
        </p:nvSpPr>
        <p:spPr>
          <a:xfrm>
            <a:off x="1079504" y="660398"/>
            <a:ext cx="4508504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BSI/AppData/Local/Temp/figmazip/slide_6289819df09e9292\datas\氛围图-12002&amp;71399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8072387" y="1204521"/>
            <a:ext cx="4119245" cy="5653405"/>
          </a:xfrm>
          <a:custGeom>
            <a:avLst/>
            <a:gdLst>
              <a:gd name="connisteX0" fmla="*/ 530562 w 4119609"/>
              <a:gd name="connsiteY0" fmla="*/ 5653451 h 5653451"/>
              <a:gd name="connisteX1" fmla="*/ 3730971 w 4119609"/>
              <a:gd name="connsiteY1" fmla="*/ 5653451 h 5653451"/>
              <a:gd name="connisteX2" fmla="*/ 3274000 w 4119609"/>
              <a:gd name="connsiteY2" fmla="*/ 5121517 h 5653451"/>
              <a:gd name="connisteX3" fmla="*/ 3273707 w 4119609"/>
              <a:gd name="connsiteY3" fmla="*/ 4724631 h 5653451"/>
              <a:gd name="connisteX4" fmla="*/ 4119609 w 4119609"/>
              <a:gd name="connsiteY4" fmla="*/ 3736915 h 5653451"/>
              <a:gd name="connisteX5" fmla="*/ 4119609 w 4119609"/>
              <a:gd name="connsiteY5" fmla="*/ 0 h 5653451"/>
              <a:gd name="connisteX6" fmla="*/ 73298 w 4119609"/>
              <a:gd name="connsiteY6" fmla="*/ 4724631 h 5653451"/>
              <a:gd name="connisteX7" fmla="*/ 73600 w 4119609"/>
              <a:gd name="connsiteY7" fmla="*/ 5121517 h 5653451"/>
              <a:gd name="connisteX8" fmla="*/ 530562 w 4119609"/>
              <a:gd name="connsiteY8" fmla="*/ 5653451 h 565345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119610" h="5653452">
                <a:moveTo>
                  <a:pt x="530562" y="5653452"/>
                </a:moveTo>
                <a:lnTo>
                  <a:pt x="3730971" y="5653452"/>
                </a:lnTo>
                <a:lnTo>
                  <a:pt x="3274000" y="5121518"/>
                </a:lnTo>
                <a:cubicBezTo>
                  <a:pt x="3175976" y="5007419"/>
                  <a:pt x="3175848" y="4838877"/>
                  <a:pt x="3273707" y="4724632"/>
                </a:cubicBezTo>
                <a:lnTo>
                  <a:pt x="4119610" y="3736915"/>
                </a:lnTo>
                <a:lnTo>
                  <a:pt x="4119610" y="0"/>
                </a:lnTo>
                <a:lnTo>
                  <a:pt x="73298" y="4724632"/>
                </a:lnTo>
                <a:cubicBezTo>
                  <a:pt x="-24542" y="4838877"/>
                  <a:pt x="-24414" y="5007419"/>
                  <a:pt x="73600" y="5121518"/>
                </a:cubicBezTo>
                <a:lnTo>
                  <a:pt x="530562" y="5653452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3606165" cy="68580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4641215" cy="6706870"/>
          </a:xfrm>
          <a:custGeom>
            <a:avLst/>
            <a:gdLst>
              <a:gd name="connisteX0" fmla="*/ 3782470 w 4641320"/>
              <a:gd name="connsiteY0" fmla="*/ 0 h 6707215"/>
              <a:gd name="connisteX1" fmla="*/ 4567720 w 4641320"/>
              <a:gd name="connsiteY1" fmla="*/ 914089 h 6707215"/>
              <a:gd name="connisteX2" fmla="*/ 4569156 w 4641320"/>
              <a:gd name="connsiteY2" fmla="*/ 1309640 h 6707215"/>
              <a:gd name="connisteX3" fmla="*/ 0 w 4641320"/>
              <a:gd name="connsiteY3" fmla="*/ 6707215 h 6707215"/>
              <a:gd name="connisteX4" fmla="*/ 0 w 4641320"/>
              <a:gd name="connsiteY4" fmla="*/ 2926564 h 6707215"/>
              <a:gd name="connisteX5" fmla="*/ 1368765 w 4641320"/>
              <a:gd name="connsiteY5" fmla="*/ 1309640 h 6707215"/>
              <a:gd name="connisteX6" fmla="*/ 1367320 w 4641320"/>
              <a:gd name="connsiteY6" fmla="*/ 914089 h 6707215"/>
              <a:gd name="connisteX7" fmla="*/ 582070 w 4641320"/>
              <a:gd name="connsiteY7" fmla="*/ 0 h 6707215"/>
              <a:gd name="connisteX8" fmla="*/ 3782470 w 4641320"/>
              <a:gd name="connsiteY8" fmla="*/ 0 h 67072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641321" h="6707215">
                <a:moveTo>
                  <a:pt x="3782470" y="0"/>
                </a:moveTo>
                <a:lnTo>
                  <a:pt x="4567721" y="914089"/>
                </a:lnTo>
                <a:cubicBezTo>
                  <a:pt x="4665305" y="1027685"/>
                  <a:pt x="4665918" y="1195340"/>
                  <a:pt x="4569156" y="1309640"/>
                </a:cubicBezTo>
                <a:lnTo>
                  <a:pt x="0" y="6707215"/>
                </a:lnTo>
                <a:lnTo>
                  <a:pt x="0" y="2926565"/>
                </a:lnTo>
                <a:lnTo>
                  <a:pt x="1368765" y="1309640"/>
                </a:lnTo>
                <a:cubicBezTo>
                  <a:pt x="1465518" y="1195340"/>
                  <a:pt x="1464905" y="1027685"/>
                  <a:pt x="1367321" y="914089"/>
                </a:cubicBezTo>
                <a:lnTo>
                  <a:pt x="582070" y="0"/>
                </a:lnTo>
                <a:lnTo>
                  <a:pt x="378247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724403" y="4635496"/>
            <a:ext cx="6248397" cy="1524003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48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7512052" y="2082098"/>
            <a:ext cx="3435346" cy="2601313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9000"/>
              </a:lnSpc>
              <a:buNone/>
              <a:defRPr sz="13000" b="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BSI/AppData/Local/Temp/figmazip/slide_bc011c95cb9d2909\datas\氛围图-12002&amp;7142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 descr="C:/Users/BSI/AppData/Local/Temp/figmazip/slide_bc011c95cb9d2909\datas\装饰-12002&amp;71412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tretch>
            <a:fillRect/>
          </a:stretch>
        </p:blipFill>
        <p:spPr>
          <a:xfrm>
            <a:off x="1218565" y="686435"/>
            <a:ext cx="254000" cy="401320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 flipV="1">
            <a:off x="7442201" y="0"/>
            <a:ext cx="4749165" cy="6858000"/>
          </a:xfrm>
          <a:custGeom>
            <a:avLst/>
            <a:gdLst>
              <a:gd name="connisteX0" fmla="*/ 3411096 w 4749795"/>
              <a:gd name="connsiteY0" fmla="*/ 6858000 h 6858000"/>
              <a:gd name="connisteX1" fmla="*/ 71798 w 4749795"/>
              <a:gd name="connsiteY1" fmla="*/ 2889741 h 6858000"/>
              <a:gd name="connisteX2" fmla="*/ 73499 w 4749795"/>
              <a:gd name="connsiteY2" fmla="*/ 2493788 h 6858000"/>
              <a:gd name="connisteX3" fmla="*/ 2209126 w 4749795"/>
              <a:gd name="connsiteY3" fmla="*/ 0 h 6858000"/>
              <a:gd name="connisteX4" fmla="*/ 4749795 w 4749795"/>
              <a:gd name="connsiteY4" fmla="*/ 0 h 6858000"/>
              <a:gd name="connisteX5" fmla="*/ 4749795 w 4749795"/>
              <a:gd name="connsiteY5" fmla="*/ 765599 h 6858000"/>
              <a:gd name="connisteX6" fmla="*/ 3269830 w 4749795"/>
              <a:gd name="connsiteY6" fmla="*/ 2493788 h 6858000"/>
              <a:gd name="connisteX7" fmla="*/ 3268120 w 4749795"/>
              <a:gd name="connsiteY7" fmla="*/ 2889741 h 6858000"/>
              <a:gd name="connisteX8" fmla="*/ 4749795 w 4749795"/>
              <a:gd name="connsiteY8" fmla="*/ 4650501 h 6858000"/>
              <a:gd name="connisteX9" fmla="*/ 4749795 w 4749795"/>
              <a:gd name="connsiteY9" fmla="*/ 6858000 h 6858000"/>
              <a:gd name="connisteX10" fmla="*/ 3411096 w 4749795"/>
              <a:gd name="connsiteY10" fmla="*/ 685800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4749796" h="6858000">
                <a:moveTo>
                  <a:pt x="3411096" y="6858000"/>
                </a:moveTo>
                <a:lnTo>
                  <a:pt x="71799" y="2889742"/>
                </a:lnTo>
                <a:cubicBezTo>
                  <a:pt x="-24570" y="2775213"/>
                  <a:pt x="-23848" y="2607466"/>
                  <a:pt x="73499" y="2493788"/>
                </a:cubicBezTo>
                <a:lnTo>
                  <a:pt x="2209126" y="0"/>
                </a:lnTo>
                <a:lnTo>
                  <a:pt x="4749796" y="0"/>
                </a:lnTo>
                <a:lnTo>
                  <a:pt x="4749796" y="765600"/>
                </a:lnTo>
                <a:lnTo>
                  <a:pt x="3269830" y="2493788"/>
                </a:lnTo>
                <a:cubicBezTo>
                  <a:pt x="3172474" y="2607466"/>
                  <a:pt x="3171752" y="2775213"/>
                  <a:pt x="3268120" y="2889742"/>
                </a:cubicBezTo>
                <a:lnTo>
                  <a:pt x="4749796" y="4650501"/>
                </a:lnTo>
                <a:lnTo>
                  <a:pt x="4749796" y="6858000"/>
                </a:lnTo>
                <a:lnTo>
                  <a:pt x="3411096" y="68580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1219197" y="3174998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1219197" y="3632198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BSI/AppData/Local/Temp/figmazip/slide_be00cfe7d5c2afb2\datas\氛围图-12002&amp;71515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任意多边形 5"/>
          <p:cNvSpPr/>
          <p:nvPr userDrawn="1">
            <p:custDataLst>
              <p:tags r:id="rId5"/>
            </p:custDataLst>
          </p:nvPr>
        </p:nvSpPr>
        <p:spPr>
          <a:xfrm>
            <a:off x="0" y="3396237"/>
            <a:ext cx="2431415" cy="3462020"/>
          </a:xfrm>
          <a:custGeom>
            <a:avLst/>
            <a:gdLst>
              <a:gd name="connisteX0" fmla="*/ 0 w 2431526"/>
              <a:gd name="connsiteY0" fmla="*/ 0 h 3461762"/>
              <a:gd name="connisteX1" fmla="*/ 0 w 2431526"/>
              <a:gd name="connsiteY1" fmla="*/ 3461762 h 3461762"/>
              <a:gd name="connisteX2" fmla="*/ 2118171 w 2431526"/>
              <a:gd name="connsiteY2" fmla="*/ 3461762 h 3461762"/>
              <a:gd name="connisteX3" fmla="*/ 2357917 w 2431526"/>
              <a:gd name="connsiteY3" fmla="*/ 3182678 h 3461762"/>
              <a:gd name="connisteX4" fmla="*/ 2359353 w 2431526"/>
              <a:gd name="connsiteY4" fmla="*/ 2787127 h 3461762"/>
              <a:gd name="connisteX5" fmla="*/ 0 w 2431526"/>
              <a:gd name="connsiteY5" fmla="*/ 0 h 34617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431527" h="3461763">
                <a:moveTo>
                  <a:pt x="0" y="0"/>
                </a:moveTo>
                <a:lnTo>
                  <a:pt x="0" y="3461763"/>
                </a:lnTo>
                <a:lnTo>
                  <a:pt x="2118171" y="3461763"/>
                </a:lnTo>
                <a:lnTo>
                  <a:pt x="2357918" y="3182679"/>
                </a:lnTo>
                <a:cubicBezTo>
                  <a:pt x="2455511" y="3069083"/>
                  <a:pt x="2456115" y="2901428"/>
                  <a:pt x="2359353" y="27871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6"/>
            </p:custDataLst>
          </p:nvPr>
        </p:nvSpPr>
        <p:spPr>
          <a:xfrm>
            <a:off x="2273299" y="1524003"/>
            <a:ext cx="9918700" cy="4520565"/>
          </a:xfrm>
          <a:custGeom>
            <a:avLst/>
            <a:gdLst>
              <a:gd name="connisteX0" fmla="*/ 2529989 w 9918697"/>
              <a:gd name="connsiteY0" fmla="*/ 70637 h 4521195"/>
              <a:gd name="connisteX1" fmla="*/ 2684001 w 9918697"/>
              <a:gd name="connsiteY1" fmla="*/ 0 h 4521195"/>
              <a:gd name="connisteX2" fmla="*/ 9918697 w 9918697"/>
              <a:gd name="connsiteY2" fmla="*/ 0 h 4521195"/>
              <a:gd name="connisteX3" fmla="*/ 9918697 w 9918697"/>
              <a:gd name="connsiteY3" fmla="*/ 4521195 h 4521195"/>
              <a:gd name="connisteX4" fmla="*/ 1304291 w 9918697"/>
              <a:gd name="connsiteY4" fmla="*/ 4521195 h 4521195"/>
              <a:gd name="connisteX5" fmla="*/ 1145487 w 9918697"/>
              <a:gd name="connsiteY5" fmla="*/ 4444770 h 4521195"/>
              <a:gd name="connisteX6" fmla="*/ 105101 w 9918697"/>
              <a:gd name="connsiteY6" fmla="*/ 3141558 h 4521195"/>
              <a:gd name="connisteX7" fmla="*/ 109901 w 9918697"/>
              <a:gd name="connsiteY7" fmla="*/ 2882216 h 4521195"/>
              <a:gd name="connisteX8" fmla="*/ 2529989 w 9918697"/>
              <a:gd name="connsiteY8" fmla="*/ 70637 h 4521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918698" h="4521196">
                <a:moveTo>
                  <a:pt x="2529989" y="70637"/>
                </a:moveTo>
                <a:cubicBezTo>
                  <a:pt x="2568604" y="25795"/>
                  <a:pt x="2624840" y="0"/>
                  <a:pt x="2684002" y="0"/>
                </a:cubicBezTo>
                <a:lnTo>
                  <a:pt x="9918698" y="0"/>
                </a:lnTo>
                <a:lnTo>
                  <a:pt x="9918698" y="4521196"/>
                </a:lnTo>
                <a:lnTo>
                  <a:pt x="1304291" y="4521196"/>
                </a:lnTo>
                <a:cubicBezTo>
                  <a:pt x="1242487" y="4521196"/>
                  <a:pt x="1184047" y="4493069"/>
                  <a:pt x="1145487" y="4444770"/>
                </a:cubicBezTo>
                <a:lnTo>
                  <a:pt x="105101" y="3141558"/>
                </a:lnTo>
                <a:cubicBezTo>
                  <a:pt x="44147" y="3065197"/>
                  <a:pt x="46159" y="2956264"/>
                  <a:pt x="109902" y="2882216"/>
                </a:cubicBezTo>
                <a:lnTo>
                  <a:pt x="2529989" y="70637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1219197" y="1524003"/>
            <a:ext cx="2336804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9" name="副标题 8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1219197" y="2298701"/>
            <a:ext cx="2273299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5.xml"/><Relationship Id="rId1" Type="http://schemas.openxmlformats.org/officeDocument/2006/relationships/tags" Target="../tags/tag21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66.xml"/><Relationship Id="rId7" Type="http://schemas.openxmlformats.org/officeDocument/2006/relationships/image" Target="../media/image5.png"/><Relationship Id="rId6" Type="http://schemas.openxmlformats.org/officeDocument/2006/relationships/image" Target="../media/image4.jpeg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image" Target="../media/image6.jpe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74.xml"/><Relationship Id="rId1" Type="http://schemas.openxmlformats.org/officeDocument/2006/relationships/tags" Target="../tags/tag16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../media/image8.jpeg"/><Relationship Id="rId6" Type="http://schemas.openxmlformats.org/officeDocument/2006/relationships/tags" Target="../tags/tag181.xml"/><Relationship Id="rId5" Type="http://schemas.openxmlformats.org/officeDocument/2006/relationships/image" Target="../media/image5.png"/><Relationship Id="rId4" Type="http://schemas.openxmlformats.org/officeDocument/2006/relationships/image" Target="../media/image7.jpe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9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image" Target="../media/image11.jpeg"/><Relationship Id="rId14" Type="http://schemas.openxmlformats.org/officeDocument/2006/relationships/tags" Target="../tags/tag208.xml"/><Relationship Id="rId13" Type="http://schemas.openxmlformats.org/officeDocument/2006/relationships/image" Target="../media/image10.jpeg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762000" y="1547495"/>
            <a:ext cx="10442575" cy="2922905"/>
          </a:xfrm>
        </p:spPr>
        <p:txBody>
          <a:bodyPr/>
          <a:p>
            <a:r>
              <a:rPr lang="zh-CN" altLang="en-US"/>
              <a:t>基于</a:t>
            </a:r>
            <a:r>
              <a:rPr lang="en-US" altLang="zh-CN"/>
              <a:t>.NET</a:t>
            </a:r>
            <a:r>
              <a:rPr lang="zh-CN" altLang="en-US"/>
              <a:t>技术的海运物流管理系统的设计与实现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zh-CN" altLang="en-US"/>
              <a:t>万宇晖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毕设</a:t>
            </a:r>
            <a:r>
              <a:rPr lang="zh-CN" altLang="en-US"/>
              <a:t>开题报告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预期成果与时间安排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0 w 1371600"/>
              <a:gd name="connsiteY3" fmla="*/ 6858000 h 6858000"/>
              <a:gd name="connisteX4" fmla="*/ 0 w 13716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0800000" flipV="1">
            <a:off x="0" y="1234129"/>
            <a:ext cx="3561080" cy="5623560"/>
          </a:xfrm>
          <a:custGeom>
            <a:avLst/>
            <a:gdLst>
              <a:gd name="connisteX0" fmla="*/ 3561185 w 3561176"/>
              <a:gd name="connsiteY0" fmla="*/ 4816208 h 5623852"/>
              <a:gd name="connisteX1" fmla="*/ 3561185 w 3561176"/>
              <a:gd name="connsiteY1" fmla="*/ 5623852 h 5623852"/>
              <a:gd name="connisteX2" fmla="*/ 1054586 w 3561176"/>
              <a:gd name="connsiteY2" fmla="*/ 5623852 h 5623852"/>
              <a:gd name="connisteX3" fmla="*/ 73600 w 3561176"/>
              <a:gd name="connsiteY3" fmla="*/ 4481922 h 5623852"/>
              <a:gd name="connisteX4" fmla="*/ 72905 w 3561176"/>
              <a:gd name="connsiteY4" fmla="*/ 4085484 h 5623852"/>
              <a:gd name="connisteX5" fmla="*/ 3533406 w 3561176"/>
              <a:gd name="connsiteY5" fmla="*/ 28547 h 5623852"/>
              <a:gd name="connisteX6" fmla="*/ 3561185 w 3561176"/>
              <a:gd name="connsiteY6" fmla="*/ 0 h 5623852"/>
              <a:gd name="connisteX7" fmla="*/ 3561185 w 3561176"/>
              <a:gd name="connsiteY7" fmla="*/ 3747997 h 5623852"/>
              <a:gd name="connisteX8" fmla="*/ 3273295 w 3561176"/>
              <a:gd name="connsiteY8" fmla="*/ 4085484 h 5623852"/>
              <a:gd name="connisteX9" fmla="*/ 3274000 w 3561176"/>
              <a:gd name="connsiteY9" fmla="*/ 4481922 h 5623852"/>
              <a:gd name="connisteX10" fmla="*/ 3561185 w 3561176"/>
              <a:gd name="connsiteY10" fmla="*/ 4816208 h 56238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3561177" h="5623853">
                <a:moveTo>
                  <a:pt x="3561186" y="4816209"/>
                </a:moveTo>
                <a:lnTo>
                  <a:pt x="3561186" y="5623853"/>
                </a:lnTo>
                <a:lnTo>
                  <a:pt x="1054587" y="5623853"/>
                </a:lnTo>
                <a:lnTo>
                  <a:pt x="73600" y="4481922"/>
                </a:lnTo>
                <a:cubicBezTo>
                  <a:pt x="-24268" y="4367988"/>
                  <a:pt x="-24561" y="4199766"/>
                  <a:pt x="72905" y="4085484"/>
                </a:cubicBezTo>
                <a:lnTo>
                  <a:pt x="3533406" y="28548"/>
                </a:lnTo>
                <a:cubicBezTo>
                  <a:pt x="3542093" y="18370"/>
                  <a:pt x="3551365" y="8842"/>
                  <a:pt x="3561186" y="0"/>
                </a:cubicBezTo>
                <a:lnTo>
                  <a:pt x="3561186" y="3747998"/>
                </a:lnTo>
                <a:lnTo>
                  <a:pt x="3273296" y="4085484"/>
                </a:lnTo>
                <a:cubicBezTo>
                  <a:pt x="3175839" y="4199766"/>
                  <a:pt x="3176132" y="4367988"/>
                  <a:pt x="3274000" y="4481922"/>
                </a:cubicBezTo>
                <a:lnTo>
                  <a:pt x="3561186" y="4816209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BSI/AppData/Roaming/Kingsoft/office6/wppai/generateppt/dfa093ee5b179e303b6249c85cb3c8af.jpgdfa093ee5b179e303b6249c85cb3c8af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169" r="9169"/>
          <a:stretch>
            <a:fillRect/>
          </a:stretch>
        </p:blipFill>
        <p:spPr>
          <a:xfrm>
            <a:off x="609602" y="609603"/>
            <a:ext cx="6933565" cy="5638800"/>
          </a:xfrm>
          <a:custGeom>
            <a:avLst/>
            <a:gdLst>
              <a:gd name="connisteX0" fmla="*/ 0 w 6934196"/>
              <a:gd name="connsiteY0" fmla="*/ 203197 h 5638803"/>
              <a:gd name="connisteX1" fmla="*/ 203197 w 6934196"/>
              <a:gd name="connsiteY1" fmla="*/ 0 h 5638803"/>
              <a:gd name="connisteX2" fmla="*/ 6730998 w 6934196"/>
              <a:gd name="connsiteY2" fmla="*/ 0 h 5638803"/>
              <a:gd name="connisteX3" fmla="*/ 6934196 w 6934196"/>
              <a:gd name="connsiteY3" fmla="*/ 203197 h 5638803"/>
              <a:gd name="connisteX4" fmla="*/ 6934196 w 6934196"/>
              <a:gd name="connsiteY4" fmla="*/ 5435595 h 5638803"/>
              <a:gd name="connisteX5" fmla="*/ 6730998 w 6934196"/>
              <a:gd name="connsiteY5" fmla="*/ 5638803 h 5638803"/>
              <a:gd name="connisteX6" fmla="*/ 203197 w 6934196"/>
              <a:gd name="connsiteY6" fmla="*/ 5638803 h 5638803"/>
              <a:gd name="connisteX7" fmla="*/ 0 w 6934196"/>
              <a:gd name="connsiteY7" fmla="*/ 5435595 h 5638803"/>
              <a:gd name="connisteX8" fmla="*/ 0 w 6934196"/>
              <a:gd name="connsiteY8" fmla="*/ 203197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5435596"/>
                </a:lnTo>
                <a:cubicBezTo>
                  <a:pt x="6934197" y="5547829"/>
                  <a:pt x="6843232" y="5638803"/>
                  <a:pt x="6730999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预期成果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153400" y="5130800"/>
            <a:ext cx="3505200" cy="1117600"/>
            <a:chOff x="12840" y="8080"/>
            <a:chExt cx="5520" cy="1760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12840" y="8080"/>
              <a:ext cx="80" cy="176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080" y="808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研究成果形式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3080" y="888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预期成果应包括论文、设计作品、研究报告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rot="10800000">
            <a:off x="0" y="4267203"/>
            <a:ext cx="12191365" cy="25908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0800000">
            <a:off x="8089898" y="4831305"/>
            <a:ext cx="4102100" cy="2026920"/>
          </a:xfrm>
          <a:custGeom>
            <a:avLst/>
            <a:gdLst>
              <a:gd name="connisteX0" fmla="*/ 4102098 w 4102098"/>
              <a:gd name="connsiteY0" fmla="*/ 0 h 2026694"/>
              <a:gd name="connisteX1" fmla="*/ 0 w 4102098"/>
              <a:gd name="connsiteY1" fmla="*/ 0 h 2026694"/>
              <a:gd name="connisteX2" fmla="*/ 0 w 4102098"/>
              <a:gd name="connsiteY2" fmla="*/ 1054102 h 2026694"/>
              <a:gd name="connisteX3" fmla="*/ 1128963 w 4102098"/>
              <a:gd name="connsiteY3" fmla="*/ 1959659 h 2026694"/>
              <a:gd name="connisteX4" fmla="*/ 1503511 w 4102098"/>
              <a:gd name="connsiteY4" fmla="*/ 1965009 h 2026694"/>
              <a:gd name="connisteX5" fmla="*/ 4102098 w 4102098"/>
              <a:gd name="connsiteY5" fmla="*/ 0 h 20266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102099" h="2026694">
                <a:moveTo>
                  <a:pt x="4102099" y="0"/>
                </a:moveTo>
                <a:lnTo>
                  <a:pt x="0" y="0"/>
                </a:lnTo>
                <a:lnTo>
                  <a:pt x="0" y="1054102"/>
                </a:lnTo>
                <a:lnTo>
                  <a:pt x="1128964" y="1959660"/>
                </a:lnTo>
                <a:cubicBezTo>
                  <a:pt x="1237860" y="2047003"/>
                  <a:pt x="1392174" y="2049207"/>
                  <a:pt x="1503511" y="1965009"/>
                </a:cubicBezTo>
                <a:lnTo>
                  <a:pt x="41020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时间安排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4648197" y="609603"/>
            <a:ext cx="6934200" cy="5638800"/>
          </a:xfrm>
          <a:custGeom>
            <a:avLst/>
            <a:gdLst>
              <a:gd name="connisteX0" fmla="*/ 0 w 6934196"/>
              <a:gd name="connsiteY0" fmla="*/ 203197 h 5638803"/>
              <a:gd name="connisteX1" fmla="*/ 203197 w 6934196"/>
              <a:gd name="connsiteY1" fmla="*/ 0 h 5638803"/>
              <a:gd name="connisteX2" fmla="*/ 6730998 w 6934196"/>
              <a:gd name="connsiteY2" fmla="*/ 0 h 5638803"/>
              <a:gd name="connisteX3" fmla="*/ 6934196 w 6934196"/>
              <a:gd name="connsiteY3" fmla="*/ 203197 h 5638803"/>
              <a:gd name="connisteX4" fmla="*/ 6934196 w 6934196"/>
              <a:gd name="connsiteY4" fmla="*/ 5435595 h 5638803"/>
              <a:gd name="connisteX5" fmla="*/ 6730998 w 6934196"/>
              <a:gd name="connsiteY5" fmla="*/ 5638803 h 5638803"/>
              <a:gd name="connisteX6" fmla="*/ 203197 w 6934196"/>
              <a:gd name="connsiteY6" fmla="*/ 5638803 h 5638803"/>
              <a:gd name="connisteX7" fmla="*/ 0 w 6934196"/>
              <a:gd name="connsiteY7" fmla="*/ 5435595 h 5638803"/>
              <a:gd name="connisteX8" fmla="*/ 0 w 6934196"/>
              <a:gd name="connsiteY8" fmla="*/ 203197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5435596"/>
                </a:lnTo>
                <a:cubicBezTo>
                  <a:pt x="6934197" y="5547829"/>
                  <a:pt x="6843232" y="5638803"/>
                  <a:pt x="6730999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054602" y="1015999"/>
            <a:ext cx="6172200" cy="4572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  <a:spcBef>
                <a:spcPct val="42000"/>
              </a:spcBef>
              <a:spcAft>
                <a:spcPct val="42000"/>
              </a:spcAft>
            </a:pPr>
            <a:r>
              <a:rPr lang="zh-CN" altLang="en-US" sz="19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研究进度规划</a:t>
            </a:r>
            <a:endParaRPr lang="zh-CN" altLang="en-US" sz="19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2024年12月30 日-2025年1月3日接到指导教师下达的任务书，完成任务书的填写，了解毕业论文相关要求；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2025年1月4日-2025年1月10日查阅相关文献，构思欲实现的功能模块，完成开题报告，与指导教师讨论，确定程序的整体框架和实验方案；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2025年1月11日-2025年1月17日完成开题工作，确定所用编程语言、数据库、方法等，交给指导教师审核，审核后准备开始构建项目；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2025年1月17日-2025年3月31日完成基本功能的实现，基本功能实现后即可进行一次软件测试，检查系统能否按照预定的设想运行；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2025年4月1日-2025年4月10日参考相关案例，实现拓展功能，实现过程中考虑模块之间的优化，并丰富数据库的设计。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2025年4月11日-2025年4月15日确定最终成品，确定后再次进行软件测试。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2025年4月16日-2025年4月30日考虑最后的外观调整，看能否实现外观上的优化，使之美观而便捷。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285750" indent="-285750" algn="l">
              <a:lnSpc>
                <a:spcPct val="125000"/>
              </a:lnSpc>
              <a:spcAft>
                <a:spcPct val="63000"/>
              </a:spcAft>
            </a:pPr>
            <a:r>
              <a: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2025年5月1日-2025年5月10日完成毕业论文的修改、完善，参加答辩。</a:t>
            </a:r>
            <a:endParaRPr lang="zh-CN" altLang="en-US" sz="11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标题 1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副标题 12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59300" y="2534285"/>
            <a:ext cx="6896100" cy="2761615"/>
            <a:chOff x="7180" y="3991"/>
            <a:chExt cx="10860" cy="4349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7180" y="399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80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80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7360" y="6480"/>
              <a:ext cx="2880" cy="2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7360" y="6900"/>
              <a:ext cx="3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选题背景与研究意义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1020" y="399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80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80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1200" y="6480"/>
              <a:ext cx="2880" cy="2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1200" y="6900"/>
              <a:ext cx="3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研究内容与方法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4860" y="3991"/>
              <a:ext cx="2280" cy="210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80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80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15040" y="6480"/>
              <a:ext cx="2880" cy="2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15040" y="6900"/>
              <a:ext cx="3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预期成果与时间安排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选题背景与研究意义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选题背景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6933565" cy="4418965"/>
          </a:xfrm>
          <a:custGeom>
            <a:avLst/>
            <a:gdLst>
              <a:gd name="connisteX0" fmla="*/ 0 w 6934196"/>
              <a:gd name="connsiteY0" fmla="*/ 203197 h 4419596"/>
              <a:gd name="connisteX1" fmla="*/ 203197 w 6934196"/>
              <a:gd name="connsiteY1" fmla="*/ 0 h 4419596"/>
              <a:gd name="connisteX2" fmla="*/ 6934196 w 6934196"/>
              <a:gd name="connsiteY2" fmla="*/ 0 h 4419596"/>
              <a:gd name="connisteX3" fmla="*/ 6934196 w 6934196"/>
              <a:gd name="connsiteY3" fmla="*/ 4419596 h 4419596"/>
              <a:gd name="connisteX4" fmla="*/ 203197 w 6934196"/>
              <a:gd name="connsiteY4" fmla="*/ 4419596 h 4419596"/>
              <a:gd name="connisteX5" fmla="*/ 0 w 6934196"/>
              <a:gd name="connsiteY5" fmla="*/ 4216398 h 4419596"/>
              <a:gd name="connisteX6" fmla="*/ 0 w 6934196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6934197" y="0"/>
                </a:lnTo>
                <a:lnTo>
                  <a:pt x="6934197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66800" y="2540000"/>
            <a:ext cx="6096000" cy="2997200"/>
            <a:chOff x="1680" y="4000"/>
            <a:chExt cx="9600" cy="472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4000"/>
              <a:ext cx="9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学科前沿与社会需求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4880"/>
              <a:ext cx="9560" cy="38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随着全球化和国际贸易的不断发展，海运作为一种重要的货物运输方式，承载了大量的国际货物流通。然而，传统的海运货物管理流程往往依赖于人工操作和离散的系统记录，这种方式容易导致数据分散、流程断裂和效率低下等问题，无法满足现代化物流管理的需求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开发涵盖货物配载、出口报关、海运干线运输、清关、提货和入仓的全流程管理系统，能够有效实现各个环节的高效衔接和数据同步。此举不仅可以减少重复工作，提高工作效率，还能优化资源配置，降低运营成本，从而为企业带来显著的经济效益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化和数字化技术的飞速发展，使得物流行业逐步向信息化方向转型。全流程海运货物管理系统的建设，不仅是企业内部的一次管理变革，也将推动整个海运行业的信息化进程。通过引入数字化工具，可以有效解决传统模式中存在的低效率问题，同时也为行业发展树立了新的标杆，推动海运行业的现代化建设。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C:/Users/BSI/AppData/Roaming/Kingsoft/office6/wppai/generateppt/202eb715aa009bbe50a3591a8a9bfc23.jpg202eb715aa009bbe50a3591a8a9bfc23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137" r="30372"/>
          <a:stretch>
            <a:fillRect/>
          </a:stretch>
        </p:blipFill>
        <p:spPr>
          <a:xfrm>
            <a:off x="7543800" y="1828800"/>
            <a:ext cx="4038600" cy="4418965"/>
          </a:xfrm>
          <a:custGeom>
            <a:avLst/>
            <a:gdLst>
              <a:gd name="connisteX0" fmla="*/ 0 w 4038603"/>
              <a:gd name="connsiteY0" fmla="*/ 0 h 4419596"/>
              <a:gd name="connisteX1" fmla="*/ 3835395 w 4038603"/>
              <a:gd name="connsiteY1" fmla="*/ 0 h 4419596"/>
              <a:gd name="connisteX2" fmla="*/ 4038603 w 4038603"/>
              <a:gd name="connsiteY2" fmla="*/ 203197 h 4419596"/>
              <a:gd name="connisteX3" fmla="*/ 4038603 w 4038603"/>
              <a:gd name="connsiteY3" fmla="*/ 4216398 h 4419596"/>
              <a:gd name="connisteX4" fmla="*/ 3835395 w 4038603"/>
              <a:gd name="connsiteY4" fmla="*/ 4419596 h 4419596"/>
              <a:gd name="connisteX5" fmla="*/ 0 w 4038603"/>
              <a:gd name="connsiteY5" fmla="*/ 4419596 h 4419596"/>
              <a:gd name="connisteX6" fmla="*/ 0 w 4038603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0"/>
                </a:moveTo>
                <a:lnTo>
                  <a:pt x="3835396" y="0"/>
                </a:lnTo>
                <a:cubicBezTo>
                  <a:pt x="3947629" y="0"/>
                  <a:pt x="4038603" y="90974"/>
                  <a:pt x="4038603" y="203198"/>
                </a:cubicBezTo>
                <a:lnTo>
                  <a:pt x="4038603" y="4216399"/>
                </a:lnTo>
                <a:cubicBezTo>
                  <a:pt x="4038603" y="4328632"/>
                  <a:pt x="3947629" y="4419597"/>
                  <a:pt x="3835396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8288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0"/>
            <a:ext cx="3148965" cy="1543050"/>
          </a:xfrm>
          <a:custGeom>
            <a:avLst/>
            <a:gdLst>
              <a:gd name="connisteX0" fmla="*/ 3149595 w 3149595"/>
              <a:gd name="connsiteY0" fmla="*/ 0 h 1543470"/>
              <a:gd name="connisteX1" fmla="*/ 0 w 3149595"/>
              <a:gd name="connsiteY1" fmla="*/ 0 h 1543470"/>
              <a:gd name="connisteX2" fmla="*/ 0 w 3149595"/>
              <a:gd name="connsiteY2" fmla="*/ 812801 h 1543470"/>
              <a:gd name="connisteX3" fmla="*/ 823344 w 3149595"/>
              <a:gd name="connsiteY3" fmla="*/ 1476033 h 1543470"/>
              <a:gd name="connisteX4" fmla="*/ 1198888 w 3149595"/>
              <a:gd name="connsiteY4" fmla="*/ 1481401 h 1543470"/>
              <a:gd name="connisteX5" fmla="*/ 3149595 w 3149595"/>
              <a:gd name="connsiteY5" fmla="*/ 0 h 1543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149596" h="1543471">
                <a:moveTo>
                  <a:pt x="3149596" y="0"/>
                </a:moveTo>
                <a:lnTo>
                  <a:pt x="0" y="0"/>
                </a:lnTo>
                <a:lnTo>
                  <a:pt x="0" y="812801"/>
                </a:lnTo>
                <a:lnTo>
                  <a:pt x="823344" y="1476034"/>
                </a:lnTo>
                <a:cubicBezTo>
                  <a:pt x="932423" y="1563907"/>
                  <a:pt x="1087340" y="1566111"/>
                  <a:pt x="1198888" y="1481401"/>
                </a:cubicBezTo>
                <a:lnTo>
                  <a:pt x="314959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BSI/AppData/Roaming/Kingsoft/office6/wppai/generateppt/ba7e1821-e1f3-4e9f-94b8-11ad0f48b6f9.jpgba7e1821-e1f3-4e9f-94b8-11ad0f48b6f9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5719" b="5719"/>
          <a:stretch>
            <a:fillRect/>
          </a:stretch>
        </p:blipFill>
        <p:spPr>
          <a:xfrm>
            <a:off x="609603" y="609603"/>
            <a:ext cx="10972800" cy="1929765"/>
          </a:xfrm>
          <a:custGeom>
            <a:avLst/>
            <a:gdLst>
              <a:gd name="connisteX0" fmla="*/ 0 w 10972800"/>
              <a:gd name="connsiteY0" fmla="*/ 203197 h 1930398"/>
              <a:gd name="connisteX1" fmla="*/ 203197 w 10972800"/>
              <a:gd name="connsiteY1" fmla="*/ 0 h 1930398"/>
              <a:gd name="connisteX2" fmla="*/ 10769602 w 10972800"/>
              <a:gd name="connsiteY2" fmla="*/ 0 h 1930398"/>
              <a:gd name="connisteX3" fmla="*/ 10972800 w 10972800"/>
              <a:gd name="connsiteY3" fmla="*/ 203197 h 1930398"/>
              <a:gd name="connisteX4" fmla="*/ 10972800 w 10972800"/>
              <a:gd name="connsiteY4" fmla="*/ 1727201 h 1930398"/>
              <a:gd name="connisteX5" fmla="*/ 10769602 w 10972800"/>
              <a:gd name="connsiteY5" fmla="*/ 1930398 h 1930398"/>
              <a:gd name="connisteX6" fmla="*/ 203197 w 10972800"/>
              <a:gd name="connsiteY6" fmla="*/ 1930398 h 1930398"/>
              <a:gd name="connisteX7" fmla="*/ 0 w 10972800"/>
              <a:gd name="connsiteY7" fmla="*/ 1727201 h 1930398"/>
              <a:gd name="connisteX8" fmla="*/ 0 w 10972800"/>
              <a:gd name="connsiteY8" fmla="*/ 203197 h 1930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930399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1727201"/>
                </a:lnTo>
                <a:cubicBezTo>
                  <a:pt x="10972800" y="1839425"/>
                  <a:pt x="10881826" y="1930399"/>
                  <a:pt x="10769602" y="1930399"/>
                </a:cubicBezTo>
                <a:lnTo>
                  <a:pt x="203198" y="1930399"/>
                </a:lnTo>
                <a:cubicBezTo>
                  <a:pt x="90974" y="1930399"/>
                  <a:pt x="0" y="1839425"/>
                  <a:pt x="0" y="1727201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9603" y="2997202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研究意义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9600" y="4216400"/>
            <a:ext cx="11049000" cy="2032000"/>
            <a:chOff x="960" y="6640"/>
            <a:chExt cx="17400" cy="3200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6640"/>
              <a:ext cx="80" cy="3200"/>
            </a:xfrm>
            <a:custGeom>
              <a:avLst/>
              <a:gdLst>
                <a:gd name="connisteX0" fmla="*/ 0 w 50804"/>
                <a:gd name="connsiteY0" fmla="*/ 25402 h 2031997"/>
                <a:gd name="connisteX1" fmla="*/ 25402 w 50804"/>
                <a:gd name="connsiteY1" fmla="*/ 0 h 2031997"/>
                <a:gd name="connisteX2" fmla="*/ 25402 w 50804"/>
                <a:gd name="connsiteY2" fmla="*/ 0 h 2031997"/>
                <a:gd name="connisteX3" fmla="*/ 50804 w 50804"/>
                <a:gd name="connsiteY3" fmla="*/ 25402 h 2031997"/>
                <a:gd name="connisteX4" fmla="*/ 50804 w 50804"/>
                <a:gd name="connsiteY4" fmla="*/ 2006595 h 2031997"/>
                <a:gd name="connisteX5" fmla="*/ 25402 w 50804"/>
                <a:gd name="connsiteY5" fmla="*/ 2031997 h 2031997"/>
                <a:gd name="connisteX6" fmla="*/ 25402 w 50804"/>
                <a:gd name="connsiteY6" fmla="*/ 2031997 h 2031997"/>
                <a:gd name="connisteX7" fmla="*/ 0 w 50804"/>
                <a:gd name="connsiteY7" fmla="*/ 2006595 h 2031997"/>
                <a:gd name="connisteX8" fmla="*/ 0 w 50804"/>
                <a:gd name="connsiteY8" fmla="*/ 25402 h 20319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6640"/>
              <a:ext cx="17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学术贡献与实践影响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200" y="7440"/>
              <a:ext cx="17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    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现代海运行业中，信息化投入的不足在一定程度上制约了企业和行业的发展。通过开发全流程管理系统，能够加强对货物信息资源的管理，提高对客户需求的响应能力，为客户提供高质量的服务。同时，这种信息化手段也能够为政府监管和行业规范化发展提供技术支撑，促进海运行业的健康发展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   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通过开发涵盖货物从配载到入仓的全流程管理系统，不仅可以显著提升海运行业的管理效率，还能为企业和行业带来显著的经济效益和社会效益。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研究内容与方法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1066803 w 1371600"/>
              <a:gd name="connsiteY3" fmla="*/ 6858000 h 6858000"/>
              <a:gd name="connisteX4" fmla="*/ 65909 w 1371600"/>
              <a:gd name="connsiteY4" fmla="*/ 5594975 h 6858000"/>
              <a:gd name="connisteX5" fmla="*/ 0 w 1371600"/>
              <a:gd name="connsiteY5" fmla="*/ 5405667 h 6858000"/>
              <a:gd name="connisteX6" fmla="*/ 0 w 13716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1066803" y="6858000"/>
                </a:lnTo>
                <a:lnTo>
                  <a:pt x="65910" y="5594976"/>
                </a:lnTo>
                <a:cubicBezTo>
                  <a:pt x="23226" y="5541109"/>
                  <a:pt x="0" y="5474403"/>
                  <a:pt x="0" y="5405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3086100"/>
            <a:ext cx="1746250" cy="3771265"/>
          </a:xfrm>
          <a:custGeom>
            <a:avLst/>
            <a:gdLst>
              <a:gd name="connisteX0" fmla="*/ 0 w 1746824"/>
              <a:gd name="connsiteY0" fmla="*/ 3771890 h 3771881"/>
              <a:gd name="connisteX1" fmla="*/ 734372 w 1746824"/>
              <a:gd name="connsiteY1" fmla="*/ 3771890 h 3771881"/>
              <a:gd name="connisteX2" fmla="*/ 1679405 w 1746824"/>
              <a:gd name="connsiteY2" fmla="*/ 2598468 h 3771881"/>
              <a:gd name="connisteX3" fmla="*/ 1684937 w 1746824"/>
              <a:gd name="connsiteY3" fmla="*/ 2223189 h 3771881"/>
              <a:gd name="connisteX4" fmla="*/ 0 w 1746824"/>
              <a:gd name="connsiteY4" fmla="*/ 0 h 3771881"/>
              <a:gd name="connisteX5" fmla="*/ 0 w 1746824"/>
              <a:gd name="connsiteY5" fmla="*/ 3771890 h 37718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24" h="3771882">
                <a:moveTo>
                  <a:pt x="0" y="3771891"/>
                </a:moveTo>
                <a:lnTo>
                  <a:pt x="734373" y="3771891"/>
                </a:lnTo>
                <a:lnTo>
                  <a:pt x="1679405" y="2598469"/>
                </a:lnTo>
                <a:cubicBezTo>
                  <a:pt x="1767179" y="2489481"/>
                  <a:pt x="1769465" y="2334719"/>
                  <a:pt x="1684937" y="2223190"/>
                </a:cubicBezTo>
                <a:lnTo>
                  <a:pt x="0" y="0"/>
                </a:lnTo>
                <a:lnTo>
                  <a:pt x="0" y="377189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438400" y="1904997"/>
            <a:ext cx="9220200" cy="4267203"/>
            <a:chOff x="3840" y="3000"/>
            <a:chExt cx="14520" cy="6720"/>
          </a:xfrm>
        </p:grpSpPr>
        <p:pic>
          <p:nvPicPr>
            <p:cNvPr id="4" name="图片 3" descr="C:/Users/BSI/AppData/Roaming/Kingsoft/office6/wppai/generateppt/60ca0d2a-4c5a-4419-9a1b-84f9d110e0f7.jpg60ca0d2a-4c5a-4419-9a1b-84f9d110e0f7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840" y="3000"/>
              <a:ext cx="1919" cy="1919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BSI/AppData/Roaming/Kingsoft/office6/wppai/generateppt/7f150a73-3db7-4d8a-9d7e-bb5ba97ec97d.jpg7f150a73-3db7-4d8a-9d7e-bb5ba97ec97d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3840" y="6600"/>
              <a:ext cx="1919" cy="1919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6160" y="300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研究重点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160" y="3720"/>
              <a:ext cx="12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）能够实现对船舶、航线等基本信息进行增删改查操作。例如，当船舶出现故障等原因对航运时间调整时，系统要能够及时准确地更新这些信息。
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）订单的批量创建与管理功能，以及订单状态实时更新的推送机制。
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）考虑表之间的关联关系。如订单表与用户表、船舶信息表之间存在多对一的关系，通过外键约束来维护这些关系，保证数据的完整性。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6160" y="660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研究难点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6160" y="7320"/>
              <a:ext cx="12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）需要使用队列机制或实时消息推送技术（如SignalR），确保通知的准确性和及时性。
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）根据订单状态和航线费用动态计算费用信息，支持自动生成发票。
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）数据量较大时，需优化查询性能，避免界面卡顿或查询延迟。
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）处理复杂计费规则及多币种切换，同时确保计算准确性和效率。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研究内容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rot="10800000" flipV="1">
            <a:off x="0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1066803 w 1371600"/>
              <a:gd name="connsiteY3" fmla="*/ 6858000 h 6858000"/>
              <a:gd name="connisteX4" fmla="*/ 65909 w 1371600"/>
              <a:gd name="connsiteY4" fmla="*/ 5594975 h 6858000"/>
              <a:gd name="connisteX5" fmla="*/ 0 w 1371600"/>
              <a:gd name="connsiteY5" fmla="*/ 5405667 h 6858000"/>
              <a:gd name="connisteX6" fmla="*/ 0 w 13716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1066803" y="6858000"/>
                </a:lnTo>
                <a:lnTo>
                  <a:pt x="65910" y="5594976"/>
                </a:lnTo>
                <a:cubicBezTo>
                  <a:pt x="23226" y="5541109"/>
                  <a:pt x="0" y="5474403"/>
                  <a:pt x="0" y="5405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3086100"/>
            <a:ext cx="1746250" cy="3771265"/>
          </a:xfrm>
          <a:custGeom>
            <a:avLst/>
            <a:gdLst>
              <a:gd name="connisteX0" fmla="*/ 0 w 1746824"/>
              <a:gd name="connsiteY0" fmla="*/ 3771890 h 3771881"/>
              <a:gd name="connisteX1" fmla="*/ 734372 w 1746824"/>
              <a:gd name="connsiteY1" fmla="*/ 3771890 h 3771881"/>
              <a:gd name="connisteX2" fmla="*/ 1679405 w 1746824"/>
              <a:gd name="connsiteY2" fmla="*/ 2598468 h 3771881"/>
              <a:gd name="connisteX3" fmla="*/ 1684937 w 1746824"/>
              <a:gd name="connsiteY3" fmla="*/ 2223189 h 3771881"/>
              <a:gd name="connisteX4" fmla="*/ 0 w 1746824"/>
              <a:gd name="connsiteY4" fmla="*/ 0 h 3771881"/>
              <a:gd name="connisteX5" fmla="*/ 0 w 1746824"/>
              <a:gd name="connsiteY5" fmla="*/ 3771890 h 37718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24" h="3771882">
                <a:moveTo>
                  <a:pt x="0" y="3771891"/>
                </a:moveTo>
                <a:lnTo>
                  <a:pt x="734373" y="3771891"/>
                </a:lnTo>
                <a:lnTo>
                  <a:pt x="1679405" y="2598469"/>
                </a:lnTo>
                <a:cubicBezTo>
                  <a:pt x="1767179" y="2489481"/>
                  <a:pt x="1769465" y="2334719"/>
                  <a:pt x="1684937" y="2223190"/>
                </a:cubicBezTo>
                <a:lnTo>
                  <a:pt x="0" y="0"/>
                </a:lnTo>
                <a:lnTo>
                  <a:pt x="0" y="377189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381250" y="1856105"/>
            <a:ext cx="9277350" cy="4316095"/>
            <a:chOff x="3750" y="2923"/>
            <a:chExt cx="14610" cy="6797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3750" y="292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5360" y="3000"/>
              <a:ext cx="13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5360" y="3720"/>
              <a:ext cx="129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1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1.用户注册与登录：支持用户通过邮箱或手机号完成注册与登录，提供便捷的登录方式，确保用户身份验证的安全性。
2.船舶与航线查询：用户可查看船舶基本信息与航线详情，包括出发地、目的地、时效及当前状态。
3.订单预订与管理：支持订单的批量创建与管理，用户可查询订单状态并对订单信息进行修改。
4.个人信息管理：用户可更新个人信息（如联系方式）。
5.实时消息通知：系统推送通知信息，如航线延误或订单变更提醒，确保用户实时掌握动态。
6.费用与发票管理：用户可查询订单相关费用，支持生成并下载发票。</a:t>
              </a:r>
              <a:endPara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3750" y="652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5360" y="6600"/>
              <a:ext cx="13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5360" y="7320"/>
              <a:ext cx="129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1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1.管理员登录与权限管理：实现管理员通过账号和密码登录，并根据权限级别控制各功能模块的访问权限，确保系统安全性。
2.船舶信息管理：提供船舶信息的增、删、改、查功能，包括船舶名称、型号、载重量等基础信息的维护。
3.航线信息管理：实现航线的创建、编辑和发布功能，支持实时更新航线数据，为用户提供高效查询。
4.航运线路预订管理：支持订单的录入、审批与管理，实现航运线路的数字化预订和分配。
5.客户信息管理：对客户的信息进行管理，包括注册、维护，便于服务优化。
6.数据报表与统计：提供各模块的统计数据与报表导出功能，支持按时间段生成订单量、航运线路使用率等关键信息。
7.通知与消息发布：系统支持自动化生成通知（如船期变更通知）并推送至相关客户或用户。</a:t>
              </a:r>
              <a:endParaRPr lang="zh-CN" altLang="en-US" sz="11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研究内容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820397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1066803 w 1371600"/>
              <a:gd name="connsiteY3" fmla="*/ 6858000 h 6858000"/>
              <a:gd name="connisteX4" fmla="*/ 65909 w 1371600"/>
              <a:gd name="connsiteY4" fmla="*/ 5594975 h 6858000"/>
              <a:gd name="connisteX5" fmla="*/ 0 w 1371600"/>
              <a:gd name="connsiteY5" fmla="*/ 5405667 h 6858000"/>
              <a:gd name="connisteX6" fmla="*/ 0 w 13716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1066803" y="6858000"/>
                </a:lnTo>
                <a:lnTo>
                  <a:pt x="65910" y="5594976"/>
                </a:lnTo>
                <a:cubicBezTo>
                  <a:pt x="23226" y="5541109"/>
                  <a:pt x="0" y="5474403"/>
                  <a:pt x="0" y="5405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10445182" y="3086100"/>
            <a:ext cx="1746885" cy="3771265"/>
          </a:xfrm>
          <a:custGeom>
            <a:avLst/>
            <a:gdLst>
              <a:gd name="connisteX0" fmla="*/ 1012451 w 1746824"/>
              <a:gd name="connsiteY0" fmla="*/ 3771890 h 3771881"/>
              <a:gd name="connisteX1" fmla="*/ 1746824 w 1746824"/>
              <a:gd name="connsiteY1" fmla="*/ 3771890 h 3771881"/>
              <a:gd name="connisteX2" fmla="*/ 1746824 w 1746824"/>
              <a:gd name="connsiteY2" fmla="*/ 0 h 3771881"/>
              <a:gd name="connisteX3" fmla="*/ 61886 w 1746824"/>
              <a:gd name="connsiteY3" fmla="*/ 2223189 h 3771881"/>
              <a:gd name="connisteX4" fmla="*/ 67418 w 1746824"/>
              <a:gd name="connsiteY4" fmla="*/ 2598468 h 3771881"/>
              <a:gd name="connisteX5" fmla="*/ 1012451 w 1746824"/>
              <a:gd name="connsiteY5" fmla="*/ 3771890 h 37718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24" h="3771882">
                <a:moveTo>
                  <a:pt x="1012451" y="3771891"/>
                </a:moveTo>
                <a:lnTo>
                  <a:pt x="1746824" y="3771891"/>
                </a:lnTo>
                <a:lnTo>
                  <a:pt x="1746824" y="0"/>
                </a:lnTo>
                <a:lnTo>
                  <a:pt x="61887" y="2223190"/>
                </a:lnTo>
                <a:cubicBezTo>
                  <a:pt x="-22650" y="2334719"/>
                  <a:pt x="-20364" y="2489481"/>
                  <a:pt x="67419" y="2598469"/>
                </a:cubicBezTo>
                <a:lnTo>
                  <a:pt x="1012451" y="377189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研究方法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09600" y="1828800"/>
            <a:ext cx="9144004" cy="4419597"/>
            <a:chOff x="960" y="2880"/>
            <a:chExt cx="14400" cy="6960"/>
          </a:xfrm>
        </p:grpSpPr>
        <p:pic>
          <p:nvPicPr>
            <p:cNvPr id="6" name="图片 5" descr="C:/Users/BSI/AppData/Roaming/Kingsoft/office6/wppai/generateppt/6a644e529603e300a2f38c048e515369.jpg6a644e529603e300a2f38c048e515369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15450" t="12" r="15450" b="-12"/>
            <a:stretch>
              <a:fillRect/>
            </a:stretch>
          </p:blipFill>
          <p:spPr>
            <a:xfrm>
              <a:off x="960" y="2880"/>
              <a:ext cx="4479" cy="4320"/>
            </a:xfrm>
            <a:custGeom>
              <a:avLst/>
              <a:gdLst>
                <a:gd name="connisteX0" fmla="*/ 0 w 2844798"/>
                <a:gd name="connsiteY0" fmla="*/ 203197 h 2743200"/>
                <a:gd name="connisteX1" fmla="*/ 203197 w 2844798"/>
                <a:gd name="connsiteY1" fmla="*/ 0 h 2743200"/>
                <a:gd name="connisteX2" fmla="*/ 2641601 w 2844798"/>
                <a:gd name="connsiteY2" fmla="*/ 0 h 2743200"/>
                <a:gd name="connisteX3" fmla="*/ 2844798 w 2844798"/>
                <a:gd name="connsiteY3" fmla="*/ 203197 h 2743200"/>
                <a:gd name="connisteX4" fmla="*/ 2844798 w 2844798"/>
                <a:gd name="connsiteY4" fmla="*/ 2743200 h 2743200"/>
                <a:gd name="connisteX5" fmla="*/ 0 w 2844798"/>
                <a:gd name="connsiteY5" fmla="*/ 2743200 h 2743200"/>
                <a:gd name="connisteX6" fmla="*/ 0 w 2844798"/>
                <a:gd name="connsiteY6" fmla="*/ 203197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7432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2743200"/>
                  </a:lnTo>
                  <a:lnTo>
                    <a:pt x="0" y="2743200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960" y="7200"/>
              <a:ext cx="4480" cy="2639"/>
            </a:xfrm>
            <a:custGeom>
              <a:avLst/>
              <a:gdLst>
                <a:gd name="connisteX0" fmla="*/ 0 w 2844798"/>
                <a:gd name="connsiteY0" fmla="*/ 0 h 1676396"/>
                <a:gd name="connisteX1" fmla="*/ 2844798 w 2844798"/>
                <a:gd name="connsiteY1" fmla="*/ 0 h 1676396"/>
                <a:gd name="connisteX2" fmla="*/ 2844798 w 2844798"/>
                <a:gd name="connsiteY2" fmla="*/ 1473198 h 1676396"/>
                <a:gd name="connisteX3" fmla="*/ 2641601 w 2844798"/>
                <a:gd name="connsiteY3" fmla="*/ 1676396 h 1676396"/>
                <a:gd name="connisteX4" fmla="*/ 203197 w 2844798"/>
                <a:gd name="connsiteY4" fmla="*/ 1676396 h 1676396"/>
                <a:gd name="connisteX5" fmla="*/ 0 w 2844798"/>
                <a:gd name="connsiteY5" fmla="*/ 1473198 h 1676396"/>
                <a:gd name="connisteX6" fmla="*/ 0 w 2844798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676397">
                  <a:moveTo>
                    <a:pt x="0" y="0"/>
                  </a:moveTo>
                  <a:lnTo>
                    <a:pt x="2844799" y="0"/>
                  </a:lnTo>
                  <a:lnTo>
                    <a:pt x="2844799" y="1473199"/>
                  </a:lnTo>
                  <a:cubicBezTo>
                    <a:pt x="2844799" y="1585432"/>
                    <a:pt x="2753825" y="1676397"/>
                    <a:pt x="2641601" y="1676397"/>
                  </a:cubicBezTo>
                  <a:lnTo>
                    <a:pt x="203198" y="1676397"/>
                  </a:lnTo>
                  <a:cubicBezTo>
                    <a:pt x="90974" y="1676397"/>
                    <a:pt x="0" y="1585432"/>
                    <a:pt x="0" y="1473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>
              <p:custDataLst>
                <p:tags r:id="rId9"/>
              </p:custDataLst>
            </p:nvPr>
          </p:nvSpPr>
          <p:spPr>
            <a:xfrm>
              <a:off x="5920" y="2880"/>
              <a:ext cx="4480" cy="2639"/>
            </a:xfrm>
            <a:custGeom>
              <a:avLst/>
              <a:gdLst>
                <a:gd name="connisteX0" fmla="*/ 0 w 2844798"/>
                <a:gd name="connsiteY0" fmla="*/ 203197 h 1676396"/>
                <a:gd name="connisteX1" fmla="*/ 203197 w 2844798"/>
                <a:gd name="connsiteY1" fmla="*/ 0 h 1676396"/>
                <a:gd name="connisteX2" fmla="*/ 2641601 w 2844798"/>
                <a:gd name="connsiteY2" fmla="*/ 0 h 1676396"/>
                <a:gd name="connisteX3" fmla="*/ 2844798 w 2844798"/>
                <a:gd name="connsiteY3" fmla="*/ 203197 h 1676396"/>
                <a:gd name="connisteX4" fmla="*/ 2844798 w 2844798"/>
                <a:gd name="connsiteY4" fmla="*/ 1676396 h 1676396"/>
                <a:gd name="connisteX5" fmla="*/ 0 w 2844798"/>
                <a:gd name="connsiteY5" fmla="*/ 1676396 h 1676396"/>
                <a:gd name="connisteX6" fmla="*/ 0 w 2844798"/>
                <a:gd name="connsiteY6" fmla="*/ 203197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6763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1676397"/>
                  </a:lnTo>
                  <a:lnTo>
                    <a:pt x="0" y="1676397"/>
                  </a:ln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440" y="78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40" y="872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Vue.js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5" name="图片 14" descr="C:/Users/BSI/AppData/Roaming/Kingsoft/office6/wppai/generateppt/6f77fd99fd942e11f0c9137c139d67e0.jpg6f77fd99fd942e11f0c9137c139d67e0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15450" r="15450"/>
            <a:stretch>
              <a:fillRect/>
            </a:stretch>
          </p:blipFill>
          <p:spPr>
            <a:xfrm>
              <a:off x="5920" y="5520"/>
              <a:ext cx="4479" cy="4320"/>
            </a:xfrm>
            <a:custGeom>
              <a:avLst/>
              <a:gdLst>
                <a:gd name="connisteX0" fmla="*/ 0 w 2844798"/>
                <a:gd name="connsiteY0" fmla="*/ 0 h 2743200"/>
                <a:gd name="connisteX1" fmla="*/ 2844798 w 2844798"/>
                <a:gd name="connsiteY1" fmla="*/ 0 h 2743200"/>
                <a:gd name="connisteX2" fmla="*/ 2844798 w 2844798"/>
                <a:gd name="connsiteY2" fmla="*/ 2540002 h 2743200"/>
                <a:gd name="connisteX3" fmla="*/ 2641601 w 2844798"/>
                <a:gd name="connsiteY3" fmla="*/ 2743200 h 2743200"/>
                <a:gd name="connisteX4" fmla="*/ 203197 w 2844798"/>
                <a:gd name="connsiteY4" fmla="*/ 2743200 h 2743200"/>
                <a:gd name="connisteX5" fmla="*/ 0 w 2844798"/>
                <a:gd name="connsiteY5" fmla="*/ 2540002 h 2743200"/>
                <a:gd name="connisteX6" fmla="*/ 0 w 2844798"/>
                <a:gd name="connsiteY6" fmla="*/ 0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743200">
                  <a:moveTo>
                    <a:pt x="0" y="0"/>
                  </a:moveTo>
                  <a:lnTo>
                    <a:pt x="2844799" y="0"/>
                  </a:lnTo>
                  <a:lnTo>
                    <a:pt x="2844799" y="2540002"/>
                  </a:lnTo>
                  <a:cubicBezTo>
                    <a:pt x="2844799" y="2652226"/>
                    <a:pt x="2753825" y="2743200"/>
                    <a:pt x="2641601" y="2743200"/>
                  </a:cubicBezTo>
                  <a:lnTo>
                    <a:pt x="203198" y="2743200"/>
                  </a:lnTo>
                  <a:cubicBezTo>
                    <a:pt x="90974" y="2743200"/>
                    <a:pt x="0" y="2652226"/>
                    <a:pt x="0" y="2540002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8" name="图片 17" descr="C:/Users/BSI/AppData/Roaming/Kingsoft/office6/wppai/generateppt/c59fc7d0ca4c7d6837e04c2caa2ecf8f.jpgc59fc7d0ca4c7d6837e04c2caa2ecf8f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l="8913" r="11619"/>
            <a:stretch>
              <a:fillRect/>
            </a:stretch>
          </p:blipFill>
          <p:spPr>
            <a:xfrm>
              <a:off x="10880" y="2880"/>
              <a:ext cx="4479" cy="4320"/>
            </a:xfrm>
            <a:custGeom>
              <a:avLst/>
              <a:gdLst>
                <a:gd name="connisteX0" fmla="*/ 0 w 2844798"/>
                <a:gd name="connsiteY0" fmla="*/ 203197 h 2743200"/>
                <a:gd name="connisteX1" fmla="*/ 203197 w 2844798"/>
                <a:gd name="connsiteY1" fmla="*/ 0 h 2743200"/>
                <a:gd name="connisteX2" fmla="*/ 2641601 w 2844798"/>
                <a:gd name="connsiteY2" fmla="*/ 0 h 2743200"/>
                <a:gd name="connisteX3" fmla="*/ 2844798 w 2844798"/>
                <a:gd name="connsiteY3" fmla="*/ 203197 h 2743200"/>
                <a:gd name="connisteX4" fmla="*/ 2844798 w 2844798"/>
                <a:gd name="connsiteY4" fmla="*/ 2743200 h 2743200"/>
                <a:gd name="connisteX5" fmla="*/ 0 w 2844798"/>
                <a:gd name="connsiteY5" fmla="*/ 2743200 h 2743200"/>
                <a:gd name="connisteX6" fmla="*/ 0 w 2844798"/>
                <a:gd name="connsiteY6" fmla="*/ 203197 h 2743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27432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641601" y="0"/>
                  </a:lnTo>
                  <a:cubicBezTo>
                    <a:pt x="2753825" y="0"/>
                    <a:pt x="2844799" y="90974"/>
                    <a:pt x="2844799" y="203198"/>
                  </a:cubicBezTo>
                  <a:lnTo>
                    <a:pt x="2844799" y="2743200"/>
                  </a:lnTo>
                  <a:lnTo>
                    <a:pt x="0" y="2743200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任意多边形 20"/>
            <p:cNvSpPr/>
            <p:nvPr>
              <p:custDataLst>
                <p:tags r:id="rId16"/>
              </p:custDataLst>
            </p:nvPr>
          </p:nvSpPr>
          <p:spPr>
            <a:xfrm>
              <a:off x="10880" y="7200"/>
              <a:ext cx="4480" cy="2639"/>
            </a:xfrm>
            <a:custGeom>
              <a:avLst/>
              <a:gdLst>
                <a:gd name="connisteX0" fmla="*/ 0 w 2844798"/>
                <a:gd name="connsiteY0" fmla="*/ 0 h 1676396"/>
                <a:gd name="connisteX1" fmla="*/ 2844798 w 2844798"/>
                <a:gd name="connsiteY1" fmla="*/ 0 h 1676396"/>
                <a:gd name="connisteX2" fmla="*/ 2844798 w 2844798"/>
                <a:gd name="connsiteY2" fmla="*/ 1473198 h 1676396"/>
                <a:gd name="connisteX3" fmla="*/ 2641601 w 2844798"/>
                <a:gd name="connsiteY3" fmla="*/ 1676396 h 1676396"/>
                <a:gd name="connisteX4" fmla="*/ 203197 w 2844798"/>
                <a:gd name="connsiteY4" fmla="*/ 1676396 h 1676396"/>
                <a:gd name="connisteX5" fmla="*/ 0 w 2844798"/>
                <a:gd name="connsiteY5" fmla="*/ 1473198 h 1676396"/>
                <a:gd name="connisteX6" fmla="*/ 0 w 2844798"/>
                <a:gd name="connsiteY6" fmla="*/ 0 h 16763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844799" h="1676397">
                  <a:moveTo>
                    <a:pt x="0" y="0"/>
                  </a:moveTo>
                  <a:lnTo>
                    <a:pt x="2844799" y="0"/>
                  </a:lnTo>
                  <a:lnTo>
                    <a:pt x="2844799" y="1473199"/>
                  </a:lnTo>
                  <a:cubicBezTo>
                    <a:pt x="2844799" y="1585432"/>
                    <a:pt x="2753825" y="1676397"/>
                    <a:pt x="2641601" y="1676397"/>
                  </a:cubicBezTo>
                  <a:lnTo>
                    <a:pt x="203198" y="1676397"/>
                  </a:lnTo>
                  <a:cubicBezTo>
                    <a:pt x="90974" y="1676397"/>
                    <a:pt x="0" y="1585432"/>
                    <a:pt x="0" y="1473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6400" y="352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400" y="440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ASP.NET Core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1360" y="7840"/>
              <a:ext cx="36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数据库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11360" y="8720"/>
              <a:ext cx="360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MySQL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5b9f35bda1b381f2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3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</p:tagLst>
</file>

<file path=ppt/tags/tag144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</p:tagLst>
</file>

<file path=ppt/tags/tag145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</p:tagLst>
</file>

<file path=ppt/tags/tag14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内容"/>
  <p:tag name="KSO_WM_UNIT_TEXT_TYPE" val="1"/>
  <p:tag name="KSO_WM_UNIT_TYPE" val="l_h_a"/>
</p:tagLst>
</file>

<file path=ppt/tags/tag157.xml><?xml version="1.0" encoding="utf-8"?>
<p:tagLst xmlns:p="http://schemas.openxmlformats.org/presentationml/2006/main">
  <p:tag name="KSO_WM_FIGMA_LIMIT" val=""/>
  <p:tag name="KSO_WM_FIGMA_SLIDE_GROUP" val="1"/>
  <p:tag name="KSO_WM_SLIDE_TYPE" val="contents"/>
  <p:tag name="KSO_WM_TEMPLATE_SUBCATEGORY" val="29"/>
</p:tagLst>
</file>

<file path=ppt/tags/tag15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16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892041858&quot;}*auto_galley_ai_*1737338839828_33.91_af14c461fe59-slide-3"/>
</p:tagLst>
</file>

<file path=ppt/tags/tag166.xml><?xml version="1.0" encoding="utf-8"?>
<p:tagLst xmlns:p="http://schemas.openxmlformats.org/presentationml/2006/main">
  <p:tag name="KSO_WM_FIGMA_LIMIT" val=""/>
  <p:tag name="KSO_WM_FIGMA_SLIDE_GROUP" val="61"/>
  <p:tag name="KSO_WM_SLIDE_TYPE" val="text"/>
  <p:tag name="KSO_WM_TEMPLATE_SUBCATEGORY" val="29"/>
</p:tagLst>
</file>

<file path=ppt/tags/tag16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1/ba7e1821-e1f3-4e9f-94b8-11ad0f48b6f9.jpg?Expires=1768874846&amp;AWSAccessKeyId=AKLT9NSy7kh8TIS1UzNqLRY2&amp;Signature=KyxF%2FgpfoNhUL8wOEKjfVZVC9Y4%3D&quot;}*auto_ai_ai_*1737338839828_33.91_af14c461fe59-slide-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74.xml><?xml version="1.0" encoding="utf-8"?>
<p:tagLst xmlns:p="http://schemas.openxmlformats.org/presentationml/2006/main">
  <p:tag name="KSO_WM_FIGMA_LIMIT" val=""/>
  <p:tag name="KSO_WM_FIGMA_SLIDE_GROUP" val="51"/>
  <p:tag name="KSO_WM_SLIDE_TYPE" val="text"/>
  <p:tag name="KSO_WM_TEMPLATE_SUBCATEGORY" val="29"/>
</p:tagLst>
</file>

<file path=ppt/tags/tag17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7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1/60ca0d2a-4c5a-4419-9a1b-84f9d110e0f7.jpg?Expires=1768874863&amp;AWSAccessKeyId=AKLT9NSy7kh8TIS1UzNqLRY2&amp;Signature=Krsog0XX5J%2BwtwF9%2B0kQCb2ah24%3D&quot;}*auto_ai_ai_*1737338839828_33.91_af14c461fe59-slide-6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01/7f150a73-3db7-4d8a-9d7e-bb5ba97ec97d.jpg?Expires=1768874864&amp;AWSAccessKeyId=AKLT9NSy7kh8TIS1UzNqLRY2&amp;Signature=AxVqapLriUalpdwGI7wjXEoX%2FfY%3D&quot;}*auto_ai_ai_*1737338839828_33.91_af14c461fe59-slide-6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8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87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</p:tagLst>
</file>

<file path=ppt/tags/tag18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97.xml><?xml version="1.0" encoding="utf-8"?>
<p:tagLst xmlns:p="http://schemas.openxmlformats.org/presentationml/2006/main">
  <p:tag name="KSO_WM_FIGMA_LIMIT" val=""/>
  <p:tag name="KSO_WM_FIGMA_SLIDE_GROUP" val="35"/>
  <p:tag name="KSO_WM_SLIDE_TYPE" val="text"/>
  <p:tag name="KSO_WM_TEMPLATE_SUBCATEGORY" val="29"/>
</p:tagLst>
</file>

<file path=ppt/tags/tag19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0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130269912&quot;}*auto_galley_ai_*1737338839828_33.91_af14c461fe59-slide-8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正文"/>
  <p:tag name="KSO_WM_UNIT_TEXT_TYPE" val="1"/>
  <p:tag name="KSO_WM_UNIT_TYPE" val="l_h_f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1225524384&quot;}*auto_galley_ai_*1737338839828_33.91_af14c461fe59-slide-8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{&quot;ai_type&quot;:&quot;generate_ppt&quot;,&quot;id&quot;:&quot;VCG41N806065222&quot;}*auto_galley_ai_*1737338839828_33.91_af14c461fe59-slide-8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正文"/>
  <p:tag name="KSO_WM_UNIT_TEXT_TYPE" val="1"/>
  <p:tag name="KSO_WM_UNIT_TYPE" val="l_h_f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正文"/>
  <p:tag name="KSO_WM_UNIT_TEXT_TYPE" val="1"/>
  <p:tag name="KSO_WM_UNIT_TYPE" val="l_h_f"/>
</p:tagLst>
</file>

<file path=ppt/tags/tag214.xml><?xml version="1.0" encoding="utf-8"?>
<p:tagLst xmlns:p="http://schemas.openxmlformats.org/presentationml/2006/main">
  <p:tag name="KSO_WM_FIGMA_LIMIT" val=""/>
  <p:tag name="KSO_WM_FIGMA_SLIDE_GROUP" val="26"/>
  <p:tag name="KSO_WM_SLIDE_TYPE" val="text"/>
  <p:tag name="KSO_WM_TEMPLATE_SUBCATEGORY" val="29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1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316806941&quot;}*auto_galley_ai_*1737338839828_33.91_af14c461fe59-slide-10"/>
</p:tagLst>
</file>

<file path=ppt/tags/tag22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25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</p:tagLst>
</file>

<file path=ppt/tags/tag226.xml><?xml version="1.0" encoding="utf-8"?>
<p:tagLst xmlns:p="http://schemas.openxmlformats.org/presentationml/2006/main">
  <p:tag name="KSO_WM_BEAUTIFY_FLAG" val="#wm#"/>
  <p:tag name="KSO_WM_UNIT_INDEX" val="1"/>
  <p:tag name="KSO_WM_UNIT_PRESET_TEXT" val=""/>
  <p:tag name="KSO_WM_UNIT_TYPE" val="i"/>
</p:tagLst>
</file>

<file path=ppt/tags/tag227.xml><?xml version="1.0" encoding="utf-8"?>
<p:tagLst xmlns:p="http://schemas.openxmlformats.org/presentationml/2006/main">
  <p:tag name="KSO_WM_BEAUTIFY_FLAG" val="#wm#"/>
  <p:tag name="KSO_WM_UNIT_INDEX" val="2"/>
  <p:tag name="KSO_WM_UNIT_PRESET_TEXT" val=""/>
  <p:tag name="KSO_WM_UNIT_TYPE" val="i"/>
</p:tagLst>
</file>

<file path=ppt/tags/tag228.xml><?xml version="1.0" encoding="utf-8"?>
<p:tagLst xmlns:p="http://schemas.openxmlformats.org/presentationml/2006/main">
  <p:tag name="KSO_WM_BEAUTIFY_FLAG" val="#wm#"/>
  <p:tag name="KSO_WM_UNIT_INDEX" val="1"/>
  <p:tag name="KSO_WM_UNIT_PRESET_TEXT" val=""/>
  <p:tag name="KSO_WM_UNIT_TEXT_TYPE" val="1"/>
  <p:tag name="KSO_WM_UNIT_TYPE" val="a"/>
</p:tagLst>
</file>

<file path=ppt/tags/tag229.xml><?xml version="1.0" encoding="utf-8"?>
<p:tagLst xmlns:p="http://schemas.openxmlformats.org/presentationml/2006/main">
  <p:tag name="KSO_WM_BEAUTIFY_FLAG" val="#wm#"/>
  <p:tag name="KSO_WM_UNIT_INDEX" val="3"/>
  <p:tag name="KSO_WM_UNIT_PRESET_TEXT" val=""/>
  <p:tag name="KSO_WM_UNIT_TYPE" val="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UNIT_INDEX" val="1"/>
  <p:tag name="KSO_WM_UNIT_PRESET_TEXT" val=""/>
  <p:tag name="KSO_WM_UNIT_TYPE" val="f"/>
</p:tagLst>
</file>

<file path=ppt/tags/tag231.xml><?xml version="1.0" encoding="utf-8"?>
<p:tagLst xmlns:p="http://schemas.openxmlformats.org/presentationml/2006/main">
  <p:tag name="KSO_WM_FIGMA_LIMIT" val=""/>
  <p:tag name="KSO_WM_FIGMA_SLIDE_GROUP" val="14"/>
  <p:tag name="KSO_WM_SLIDE_TYPE" val="text"/>
  <p:tag name="KSO_WM_TEMPLATE_SUBCATEGORY" val="29"/>
</p:tagLst>
</file>

<file path=ppt/tags/tag23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3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4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</p:tagLst>
</file>

<file path=ppt/tags/tag235.xml><?xml version="1.0" encoding="utf-8"?>
<p:tagLst xmlns:p="http://schemas.openxmlformats.org/presentationml/2006/main">
  <p:tag name="KSO_WM_PRESENTATION_SOURCE" val="WPPAIGeneratePPT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1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</p:tagLst>
</file>

<file path=ppt/tags/tag72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8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职场科技风主题">
  <a:themeElements>
    <a:clrScheme name="">
      <a:dk1>
        <a:srgbClr val="000000"/>
      </a:dk1>
      <a:lt1>
        <a:srgbClr val="FFFFFF"/>
      </a:lt1>
      <a:dk2>
        <a:srgbClr val="010F40"/>
      </a:dk2>
      <a:lt2>
        <a:srgbClr val="EFEFEF"/>
      </a:lt2>
      <a:accent1>
        <a:srgbClr val="0296F8"/>
      </a:accent1>
      <a:accent2>
        <a:srgbClr val="BB72FB"/>
      </a:accent2>
      <a:accent3>
        <a:srgbClr val="7280FB"/>
      </a:accent3>
      <a:accent4>
        <a:srgbClr val="0342E1"/>
      </a:accent4>
      <a:accent5>
        <a:srgbClr val="643AF8"/>
      </a:accent5>
      <a:accent6>
        <a:srgbClr val="2538D9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2143</Words>
  <Application>WPS 演示</Application>
  <PresentationFormat>宽屏</PresentationFormat>
  <Paragraphs>109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WPS</vt:lpstr>
      <vt:lpstr>蓝色职场科技风主题</vt:lpstr>
      <vt:lpstr>基于.NET技术的海运物流管理系统的设计与实现</vt:lpstr>
      <vt:lpstr>目录</vt:lpstr>
      <vt:lpstr>选题背景与研究意义</vt:lpstr>
      <vt:lpstr>PowerPoint 演示文稿</vt:lpstr>
      <vt:lpstr>PowerPoint 演示文稿</vt:lpstr>
      <vt:lpstr>研究内容与方法</vt:lpstr>
      <vt:lpstr>PowerPoint 演示文稿</vt:lpstr>
      <vt:lpstr>PowerPoint 演示文稿</vt:lpstr>
      <vt:lpstr>PowerPoint 演示文稿</vt:lpstr>
      <vt:lpstr>预期成果与时间安排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啊？</cp:lastModifiedBy>
  <cp:revision>156</cp:revision>
  <dcterms:created xsi:type="dcterms:W3CDTF">2019-06-19T02:08:00Z</dcterms:created>
  <dcterms:modified xsi:type="dcterms:W3CDTF">2025-01-20T03:26:58Z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68DA21C8C3D0415BA559768DDBEEE0B5_11</vt:lpwstr>
  </property>
</Properties>
</file>